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1" r:id="rId4"/>
    <p:sldId id="257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Объем </a:t>
            </a:r>
            <a:r>
              <a:rPr lang="ru-RU" dirty="0" smtClean="0"/>
              <a:t>поступлений </a:t>
            </a:r>
            <a:r>
              <a:rPr lang="ru-RU" dirty="0"/>
              <a:t>налоговых и неналоговых </a:t>
            </a:r>
            <a:r>
              <a:rPr lang="ru-RU" dirty="0" smtClean="0"/>
              <a:t>доходов, безвозмездных</a:t>
            </a:r>
            <a:r>
              <a:rPr lang="ru-RU" baseline="0" dirty="0" smtClean="0"/>
              <a:t> поступлений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/>
              <a:t>2017 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6032973903854964E-2"/>
          <c:y val="0.27772440944881888"/>
          <c:w val="0.94033676443598313"/>
          <c:h val="0.712457431102362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фактических поступлений налоговых и неналоговых доходов за 2017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Налоговые и неналоговые доходы
</a:t>
                    </a:r>
                    <a:r>
                      <a:rPr lang="ru-RU" dirty="0" smtClean="0"/>
                      <a:t>13919541,24 руб.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98,94%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
</a:t>
                    </a:r>
                    <a:r>
                      <a:rPr lang="ru-RU" dirty="0" smtClean="0"/>
                      <a:t>148567 руб.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1,06%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13758026.229999997</c:v>
                </c:pt>
                <c:pt idx="1">
                  <c:v>5168500.1400000006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Объем </a:t>
            </a:r>
            <a:r>
              <a:rPr lang="ru-RU" sz="1800" dirty="0" smtClean="0"/>
              <a:t>и </a:t>
            </a:r>
            <a:r>
              <a:rPr lang="ru-RU" sz="1800" dirty="0"/>
              <a:t>структура </a:t>
            </a:r>
            <a:r>
              <a:rPr lang="ru-RU" sz="1800" dirty="0" smtClean="0"/>
              <a:t>налоговых и неналоговых </a:t>
            </a:r>
          </a:p>
          <a:p>
            <a:pPr>
              <a:defRPr sz="1800"/>
            </a:pPr>
            <a:r>
              <a:rPr lang="ru-RU" sz="1800" dirty="0" smtClean="0"/>
              <a:t>доходов </a:t>
            </a:r>
            <a:r>
              <a:rPr lang="ru-RU" sz="1800" dirty="0"/>
              <a:t>бюджета на 2017 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поступления и структура доходов бюджета на 2017 год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Лист1!$A$2:$A$11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Единый сельхозналог</c:v>
                </c:pt>
                <c:pt idx="3">
                  <c:v>Земельный налог с организаций</c:v>
                </c:pt>
                <c:pt idx="4">
                  <c:v>Доходы, получаемые в виде арендной платы за землю</c:v>
                </c:pt>
                <c:pt idx="5">
                  <c:v>Доходы от перечисления части прибыли муниципальных унитарных предприятий</c:v>
                </c:pt>
                <c:pt idx="6">
                  <c:v>Возмещение коммунальных платежей</c:v>
                </c:pt>
                <c:pt idx="7">
                  <c:v>Штрафы, возмещение ущерба</c:v>
                </c:pt>
                <c:pt idx="8">
                  <c:v>Поступления от размещения малых архитектурных форм, выносной торговли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9413200</c:v>
                </c:pt>
                <c:pt idx="1">
                  <c:v>781206.24</c:v>
                </c:pt>
                <c:pt idx="2">
                  <c:v>368000</c:v>
                </c:pt>
                <c:pt idx="3">
                  <c:v>420000</c:v>
                </c:pt>
                <c:pt idx="4">
                  <c:v>2643835</c:v>
                </c:pt>
                <c:pt idx="5">
                  <c:v>18000</c:v>
                </c:pt>
                <c:pt idx="6">
                  <c:v>135000</c:v>
                </c:pt>
                <c:pt idx="7">
                  <c:v>5300</c:v>
                </c:pt>
                <c:pt idx="8">
                  <c:v>135000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Объем и структура  </a:t>
            </a:r>
            <a:r>
              <a:rPr lang="ru-RU" sz="1800" dirty="0"/>
              <a:t>безвозмездных</a:t>
            </a:r>
            <a:r>
              <a:rPr lang="ru-RU" sz="1400" dirty="0"/>
              <a:t> поступлений на 2017 год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и структура  безвозмездных поступлений на 2017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000"/>
                    </a:pPr>
                    <a:r>
                      <a:rPr lang="ru-RU" dirty="0"/>
                      <a:t>Субвенция бюджетам сельских поселений на выполнение передаваемых полномочий субъектов Российской Федерации в рамках </a:t>
                    </a:r>
                    <a:r>
                      <a:rPr lang="ru-RU" dirty="0" err="1"/>
                      <a:t>непрограммных</a:t>
                    </a:r>
                    <a:r>
                      <a:rPr lang="ru-RU"/>
                      <a:t> расходов органов государственной власти Республики Крым (полномочия в сфере административной ответственности)
</a:t>
                    </a:r>
                    <a:r>
                      <a:rPr lang="ru-RU" smtClean="0"/>
                      <a:t>3693рублей</a:t>
                    </a:r>
                    <a:r>
                      <a:rPr lang="ru-RU"/>
                      <a:t>
2%</a:t>
                    </a:r>
                  </a:p>
                </c:rich>
              </c:tx>
              <c:spPr/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000"/>
                    </a:pPr>
                    <a:r>
                      <a:rPr lang="ru-RU"/>
                      <a:t>Субвенция бюджетам сельских поселений на осуществление первичного воинского учета на территориях, где отсутствуют военные комиссариаты
</a:t>
                    </a:r>
                    <a:r>
                      <a:rPr lang="ru-RU" smtClean="0"/>
                      <a:t>144874рублей</a:t>
                    </a:r>
                    <a:r>
                      <a:rPr lang="ru-RU"/>
                      <a:t>
98%</a:t>
                    </a:r>
                  </a:p>
                </c:rich>
              </c:tx>
              <c:spPr/>
              <c:showVal val="1"/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2"/>
                <c:pt idx="0">
                  <c:v>Субвенция бюджетам сельских поселений на выполнение передаваемых полномочий субъектов Российской Федерации в рамках непрограммных расходов органов государственной власти Республики Крым (полномочия в сфере административной ответственности)</c:v>
                </c:pt>
                <c:pt idx="1">
                  <c:v>Субвенция бюджетам сельских поселений на осуществление первичного воинского учета на территориях, где отсутствуют военные комиссариаты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3693</c:v>
                </c:pt>
                <c:pt idx="1">
                  <c:v>144874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Подпрограмма "Обеспечение деятельности председателя </a:t>
                    </a:r>
                    <a:r>
                      <a:rPr lang="ru-RU" dirty="0" err="1"/>
                      <a:t>Раздольненского</a:t>
                    </a:r>
                    <a:r>
                      <a:rPr lang="ru-RU"/>
                      <a:t> сельского совета"
</a:t>
                    </a:r>
                    <a:r>
                      <a:rPr lang="ru-RU" smtClean="0"/>
                      <a:t>715877 рублей</a:t>
                    </a:r>
                    <a:r>
                      <a:rPr lang="ru-RU"/>
                      <a:t>
5%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Подпрограмма "Обеспечение функций Администрации </a:t>
                    </a:r>
                    <a:r>
                      <a:rPr lang="ru-RU" dirty="0" err="1"/>
                      <a:t>Раздольненского</a:t>
                    </a:r>
                    <a:r>
                      <a:rPr lang="ru-RU"/>
                      <a:t> сельского поселения
</a:t>
                    </a:r>
                    <a:r>
                      <a:rPr lang="ru-RU" smtClean="0"/>
                      <a:t>3895773 рубля</a:t>
                    </a:r>
                    <a:r>
                      <a:rPr lang="ru-RU"/>
                      <a:t>
28%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Резервные фонды
</a:t>
                    </a:r>
                    <a:r>
                      <a:rPr lang="ru-RU" smtClean="0"/>
                      <a:t>10000 рублей</a:t>
                    </a:r>
                    <a:r>
                      <a:rPr lang="ru-RU"/>
                      <a:t>
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Обеспечение деятельности МКУ "УОДОМС </a:t>
                    </a:r>
                    <a:r>
                      <a:rPr lang="ru-RU" dirty="0" err="1"/>
                      <a:t>Раздольненского</a:t>
                    </a:r>
                    <a:r>
                      <a:rPr lang="ru-RU" dirty="0"/>
                      <a:t> сельского поселения </a:t>
                    </a:r>
                    <a:r>
                      <a:rPr lang="ru-RU" dirty="0" err="1"/>
                      <a:t>Раздольненского</a:t>
                    </a:r>
                    <a:r>
                      <a:rPr lang="ru-RU"/>
                      <a:t> района Республики Крым"
</a:t>
                    </a:r>
                    <a:r>
                      <a:rPr lang="ru-RU" smtClean="0"/>
                      <a:t>5308178 рублей</a:t>
                    </a:r>
                    <a:r>
                      <a:rPr lang="ru-RU"/>
                      <a:t>
38%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Расходы на признание прав и регулирование </a:t>
                    </a:r>
                    <a:r>
                      <a:rPr lang="ru-RU" dirty="0" err="1"/>
                      <a:t>отноршений</a:t>
                    </a:r>
                    <a:r>
                      <a:rPr lang="ru-RU"/>
                      <a:t> по муниципальной собственности
</a:t>
                    </a:r>
                    <a:r>
                      <a:rPr lang="ru-RU" smtClean="0"/>
                      <a:t>35000 рублей</a:t>
                    </a:r>
                    <a:r>
                      <a:rPr lang="ru-RU"/>
                      <a:t>
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err="1"/>
                      <a:t>Расходына</a:t>
                    </a:r>
                    <a:r>
                      <a:rPr lang="ru-RU"/>
                      <a:t> осуществление переданных полномочий на осуществление первичного воинского учета
</a:t>
                    </a:r>
                    <a:r>
                      <a:rPr lang="ru-RU" smtClean="0"/>
                      <a:t>144874 рублей</a:t>
                    </a:r>
                    <a:r>
                      <a:rPr lang="ru-RU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/>
                      <a:t>МЦП "Ремонт и содержание дорог общего пользования МО </a:t>
                    </a:r>
                    <a:r>
                      <a:rPr lang="ru-RU" dirty="0" err="1"/>
                      <a:t>Раздольненское</a:t>
                    </a:r>
                    <a:r>
                      <a:rPr lang="ru-RU" dirty="0"/>
                      <a:t> сельское поселение </a:t>
                    </a:r>
                    <a:r>
                      <a:rPr lang="ru-RU" dirty="0" err="1"/>
                      <a:t>Раздольненского</a:t>
                    </a:r>
                    <a:r>
                      <a:rPr lang="ru-RU" dirty="0"/>
                      <a:t> района </a:t>
                    </a:r>
                    <a:r>
                      <a:rPr lang="ru-RU" dirty="0" err="1" smtClean="0"/>
                      <a:t>РКрым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на 2017 год"
</a:t>
                    </a:r>
                    <a:r>
                      <a:rPr lang="ru-RU" dirty="0" smtClean="0"/>
                      <a:t>781206,24 рублей</a:t>
                    </a:r>
                    <a:r>
                      <a:rPr lang="ru-RU" dirty="0"/>
                      <a:t>
6%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МЦП "Программа финансовой поддержки мероприятий празднования 71-й годовщины Победы в ВОВ 1941-1945 годов"
</a:t>
                    </a:r>
                    <a:r>
                      <a:rPr lang="ru-RU" smtClean="0"/>
                      <a:t>61708 рублей</a:t>
                    </a:r>
                    <a:r>
                      <a:rPr lang="ru-RU"/>
                      <a:t>
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dirty="0"/>
                      <a:t>МЦП"Благоустройство и развитие территории </a:t>
                    </a:r>
                    <a:r>
                      <a:rPr lang="ru-RU" dirty="0" err="1"/>
                      <a:t>Раздольненского</a:t>
                    </a:r>
                    <a:r>
                      <a:rPr lang="ru-RU" dirty="0"/>
                      <a:t> сельского поселения на 2017 год"
</a:t>
                    </a:r>
                    <a:r>
                      <a:rPr lang="ru-RU" dirty="0" smtClean="0"/>
                      <a:t>2640492 рубля</a:t>
                    </a:r>
                    <a:r>
                      <a:rPr lang="ru-RU" dirty="0"/>
                      <a:t>
19%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dirty="0"/>
                      <a:t>МЦП "Развитие физической культуры и спорта в </a:t>
                    </a:r>
                    <a:r>
                      <a:rPr lang="ru-RU" dirty="0" err="1"/>
                      <a:t>Раздольненском</a:t>
                    </a:r>
                    <a:r>
                      <a:rPr lang="ru-RU"/>
                      <a:t> сельском поселении на 2017 год"
</a:t>
                    </a:r>
                    <a:r>
                      <a:rPr lang="ru-RU" smtClean="0"/>
                      <a:t>465000 рублей</a:t>
                    </a:r>
                    <a:r>
                      <a:rPr lang="ru-RU"/>
                      <a:t>
3%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Подпрограмма "Обеспечение деятельности председателя Раздольненского сельского совета"</c:v>
                </c:pt>
                <c:pt idx="1">
                  <c:v>Подпрограмма "Обеспечение функций Администрации Раздольненского сельского поселения</c:v>
                </c:pt>
                <c:pt idx="2">
                  <c:v>Резервные фонды</c:v>
                </c:pt>
                <c:pt idx="3">
                  <c:v>Обеспечение деятельности МКУ "УОДОМС Раздольненского сельского поселения Раздольненского района Республики Крым"</c:v>
                </c:pt>
                <c:pt idx="4">
                  <c:v>Расходы на признание прав и регулирование отноршений по муниципальной собственности</c:v>
                </c:pt>
                <c:pt idx="5">
                  <c:v>Расходы связанные с уплатой ежегодного членского взноса в Ассоциацию "Совет муниципальных образований Республики Крым"</c:v>
                </c:pt>
                <c:pt idx="6">
                  <c:v>Расходына осуществление переданных полномочий на осуществление первичного воинского учета</c:v>
                </c:pt>
                <c:pt idx="7">
                  <c:v>МЦП "Ремонт и содержание дорог общего пользования МО Раздольненское сельское поселение Раздольненского района Ркрым на 2017 год"</c:v>
                </c:pt>
                <c:pt idx="8">
                  <c:v>МЦП "Программа финансовой поддержки мероприятий празднования 71-й годовщины Победы в ВОВ 1941-1945 годов"</c:v>
                </c:pt>
                <c:pt idx="9">
                  <c:v>МЦП"Благоустройство и развитие территории Раздольненского сельского поселения на 2017 год"</c:v>
                </c:pt>
                <c:pt idx="10">
                  <c:v>МЦП "Развитие физической культуры и спорта в Раздольненском сельском поселении на 2017 год"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715877</c:v>
                </c:pt>
                <c:pt idx="1">
                  <c:v>3895773</c:v>
                </c:pt>
                <c:pt idx="2">
                  <c:v>10000</c:v>
                </c:pt>
                <c:pt idx="3">
                  <c:v>5308178</c:v>
                </c:pt>
                <c:pt idx="4">
                  <c:v>35000</c:v>
                </c:pt>
                <c:pt idx="5">
                  <c:v>10000</c:v>
                </c:pt>
                <c:pt idx="6">
                  <c:v>144874</c:v>
                </c:pt>
                <c:pt idx="7">
                  <c:v>781206.24</c:v>
                </c:pt>
                <c:pt idx="8">
                  <c:v>61708</c:v>
                </c:pt>
                <c:pt idx="9">
                  <c:v>2640492</c:v>
                </c:pt>
                <c:pt idx="10">
                  <c:v>465000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Функционирование высшего должностного лица субъекта Российской Федерации и муниципального образования
</a:t>
                    </a:r>
                    <a:r>
                      <a:rPr lang="ru-RU" smtClean="0"/>
                      <a:t>715877 руб.</a:t>
                    </a:r>
                    <a:r>
                      <a:rPr lang="ru-RU"/>
                      <a:t>
5%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
</a:t>
                    </a:r>
                    <a:r>
                      <a:rPr lang="ru-RU" smtClean="0"/>
                      <a:t>3895773 руб.</a:t>
                    </a:r>
                    <a:r>
                      <a:rPr lang="ru-RU"/>
                      <a:t>
28%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Резервные фонды
</a:t>
                    </a:r>
                    <a:r>
                      <a:rPr lang="ru-RU" smtClean="0"/>
                      <a:t>10000 руб.</a:t>
                    </a:r>
                    <a:r>
                      <a:rPr lang="ru-RU"/>
                      <a:t>
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Другие общегосударственные вопросы
</a:t>
                    </a:r>
                    <a:r>
                      <a:rPr lang="ru-RU" smtClean="0"/>
                      <a:t>5353178 руб.</a:t>
                    </a:r>
                    <a:r>
                      <a:rPr lang="ru-RU"/>
                      <a:t>
38%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Мобилизационная и вневойсковая подготовка
</a:t>
                    </a:r>
                    <a:r>
                      <a:rPr lang="ru-RU" smtClean="0"/>
                      <a:t>144874руб.</a:t>
                    </a:r>
                    <a:r>
                      <a:rPr lang="ru-RU"/>
                      <a:t>
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Дорожное хозяйство (дорожные фонды)
</a:t>
                    </a:r>
                    <a:r>
                      <a:rPr lang="ru-RU" smtClean="0"/>
                      <a:t>781206,24 руб.</a:t>
                    </a:r>
                    <a:r>
                      <a:rPr lang="ru-RU"/>
                      <a:t>
6%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Другие вопросы в области национальной экономики
</a:t>
                    </a:r>
                    <a:r>
                      <a:rPr lang="ru-RU" dirty="0" smtClean="0"/>
                      <a:t>61708 руб.</a:t>
                    </a:r>
                    <a:r>
                      <a:rPr lang="ru-RU" dirty="0"/>
                      <a:t>
0%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Благоустройство
</a:t>
                    </a:r>
                    <a:r>
                      <a:rPr lang="ru-RU" smtClean="0"/>
                      <a:t>2640492 руб.</a:t>
                    </a:r>
                    <a:r>
                      <a:rPr lang="ru-RU"/>
                      <a:t>
19%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Массовый спорт
</a:t>
                    </a:r>
                    <a:r>
                      <a:rPr lang="ru-RU" smtClean="0"/>
                      <a:t>465000 руб.</a:t>
                    </a:r>
                    <a:r>
                      <a:rPr lang="ru-RU"/>
                      <a:t>
3%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Функционирование высшего должностного лица субъекта Российской Федерации и муниципального образования</c:v>
                </c:pt>
                <c:pt idx="1">
                  <c:v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c:v>
                </c:pt>
                <c:pt idx="2">
                  <c:v>Резервные фонды</c:v>
                </c:pt>
                <c:pt idx="3">
                  <c:v>Другие общегосударственные вопросы</c:v>
                </c:pt>
                <c:pt idx="4">
                  <c:v>Мобилизационная и вневойсковая подготовка</c:v>
                </c:pt>
                <c:pt idx="5">
                  <c:v>Дорожное хозяйство (дорожные фонды)</c:v>
                </c:pt>
                <c:pt idx="6">
                  <c:v>Другие вопросы в области национальной экономики</c:v>
                </c:pt>
                <c:pt idx="7">
                  <c:v>Благоустройство</c:v>
                </c:pt>
                <c:pt idx="8">
                  <c:v>Массовый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715877</c:v>
                </c:pt>
                <c:pt idx="1">
                  <c:v>3895773</c:v>
                </c:pt>
                <c:pt idx="2">
                  <c:v>10000</c:v>
                </c:pt>
                <c:pt idx="3">
                  <c:v>5353178</c:v>
                </c:pt>
                <c:pt idx="4">
                  <c:v>144874</c:v>
                </c:pt>
                <c:pt idx="5">
                  <c:v>781206.24</c:v>
                </c:pt>
                <c:pt idx="6">
                  <c:v>61708</c:v>
                </c:pt>
                <c:pt idx="7">
                  <c:v>2640492</c:v>
                </c:pt>
                <c:pt idx="8">
                  <c:v>465000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0.03906</cdr:x>
      <cdr:y>0.87912</cdr:y>
    </cdr:from>
    <cdr:to>
      <cdr:x>0.70178</cdr:x>
      <cdr:y>0.91757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57158" y="5715040"/>
          <a:ext cx="6059949" cy="249958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0.06557</cdr:x>
      <cdr:y>0.87097</cdr:y>
    </cdr:from>
    <cdr:to>
      <cdr:x>0.66435</cdr:x>
      <cdr:y>0.90859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71504" y="5786478"/>
          <a:ext cx="5218628" cy="249958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0.36585</cdr:x>
      <cdr:y>0.89286</cdr:y>
    </cdr:from>
    <cdr:to>
      <cdr:x>0.84459</cdr:x>
      <cdr:y>0.93451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214710" y="5357850"/>
          <a:ext cx="4206605" cy="249958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55E09-0B11-4739-9A71-C4BB959BDCF9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437D-301F-4DBB-9FFC-03449B6F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document/cons_doc_LAW_220378/3d0cac60971a511280cbba229d9b6329c07731f7/" TargetMode="External"/><Relationship Id="rId3" Type="http://schemas.openxmlformats.org/officeDocument/2006/relationships/hyperlink" Target="http://www.consultant.ru/document/cons_doc_LAW_283791/f0d20ded0dc626b12fab5cab870cb46001e1567d/" TargetMode="External"/><Relationship Id="rId7" Type="http://schemas.openxmlformats.org/officeDocument/2006/relationships/hyperlink" Target="http://www.consultant.ru/document/cons_doc_LAW_283580/e625deadfee87da5d5eb6e1866ae6969140b685b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consultant.ru/document/cons_doc_LAW_287149/" TargetMode="External"/><Relationship Id="rId5" Type="http://schemas.openxmlformats.org/officeDocument/2006/relationships/hyperlink" Target="http://www.consultant.ru/document/cons_doc_LAW_282698/3d0cac60971a511280cbba229d9b6329c07731f7/" TargetMode="External"/><Relationship Id="rId10" Type="http://schemas.openxmlformats.org/officeDocument/2006/relationships/hyperlink" Target="http://www.consultant.ru/document/cons_doc_LAW_156526/3d0cac60971a511280cbba229d9b6329c07731f7/" TargetMode="External"/><Relationship Id="rId4" Type="http://schemas.openxmlformats.org/officeDocument/2006/relationships/hyperlink" Target="http://www.consultant.ru/document/cons_doc_LAW_283791/de10ae8c3bbec326635e411c7df345c1ce715ce5/" TargetMode="External"/><Relationship Id="rId9" Type="http://schemas.openxmlformats.org/officeDocument/2006/relationships/hyperlink" Target="http://www.consultant.ru/document/cons_doc_LAW_200721/3d0cac60971a511280cbba229d9b6329c07731f7/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ПОСТУПЛЕНИЯ ЗА 2017 ГОД – 18926526,37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ОБЪЕМ НАЛОГОВЫХ И НЕНАЛОГОВЫХ ДОХОДОВ НА 2017 ГОД: 13919541,24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ВСЕГО ОБЪЕМ БЕЗВОЗМЕЗДНЫХ ПОСТУПЛЕНИЙ НА 2017 ГОД: 148567 рублей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К доходам бюджетов относятся налоговые доходы, неналоговые доходы и безвозмездные поступления.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К налоговым доходам бюджетов относятся доходы от предусмотренных законодательством Российской Федерации о налогах и сборах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федеральных налогов и сборов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том числе от налогов, предусмотренных специальными налоговыми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режимами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региональных налогов, местных налогов и сборов, а также пеней и штрафов по ним.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Федерального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закона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03.11.2015 N 301-ФЗ)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К неналоговым доходам бюджетов относятся: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законом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24 июля 2008 года N 161-ФЗ "О содействии развитию жилищного строительства";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Федеральных законов от 08.05.2010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N 83-ФЗ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24.11.2014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N 375-ФЗ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03.07.2016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N 345-ФЗ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(см. текст в предыдущей редакции)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от продажи имущества (кроме акций и иных форм участия в капитале, государственных запасов драгоценных металлов и драгоценных камней), находящегося в государственной или муниципальной собственности, 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законом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24 июля 2008 года N 161-ФЗ "О содействии развитию жилищного строительства";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Федеральных законов от 08.05.2010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N 83-ФЗ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28.12.2013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N 418-ФЗ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24.11.2014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N 375-ФЗ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от 03.07.2016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N 345-ФЗ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(см. текст в предыдущей редакции)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от платных услуг, оказываемых казенными учреждениями;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ред. Федерального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закона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от 08.05.2010 N 83-ФЗ)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(см. текст в предыдущей редакции)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средства, полученные в результате применения мер гражданско-правовой, административной и уголовной ответственности, в том числе штрафы, конфискации, компенсации, а также средства, полученные в возмещение вреда, причиненного Российской Федерации, субъектам Российской Федерации, муниципальным образованиям, и иные суммы принудительного изъятия;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средства самообложения граждан;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иные неналоговые доходы.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К безвозмездным поступлениям относятся: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дотации из других бюджетов бюджетной системы Российской Федерации;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субсидии из других бюджетов бюджетной системы Российской Федерации (межбюджетные субсидии);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субвенции из федерального бюджета и (или) из бюджетов субъектов Российской Федерации;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иные межбюджетные трансферты из других бюджетов бюджетной системы Российской Федерации;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безвозмездные поступления от физических и юридических лиц, международных организаций и правительств иностранных государств, в том числе добровольные пожертвования.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РАСХОДЫ БЮДЖЕТА НА 2017 ГОД: 14068108,24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РАСХОДЫ ПО ВЕДОМСТВЕННОЙ СТРУКТУРЕ </a:t>
            </a:r>
            <a:r>
              <a:rPr lang="ru-RU" baseline="0" dirty="0" smtClean="0"/>
              <a:t> НА</a:t>
            </a:r>
            <a:r>
              <a:rPr lang="ru-RU" dirty="0" smtClean="0"/>
              <a:t> 2017 ГОД: 14068108,24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nsultant.ru/document/cons_doc_LAW_287149/" TargetMode="External"/><Relationship Id="rId5" Type="http://schemas.openxmlformats.org/officeDocument/2006/relationships/hyperlink" Target="http://www.consultant.ru/document/cons_doc_LAW_283791/de10ae8c3bbec326635e411c7df345c1ce715ce5/" TargetMode="External"/><Relationship Id="rId4" Type="http://schemas.openxmlformats.org/officeDocument/2006/relationships/hyperlink" Target="http://www.consultant.ru/document/cons_doc_LAW_283791/f0d20ded0dc626b12fab5cab870cb46001e1567d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1408674236_1_4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28662" y="1285860"/>
            <a:ext cx="764386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/>
          </a:p>
          <a:p>
            <a:pPr algn="ctr"/>
            <a:r>
              <a:rPr lang="ru-RU" sz="3600" dirty="0" smtClean="0">
                <a:solidFill>
                  <a:srgbClr val="92D050"/>
                </a:solidFill>
              </a:rPr>
              <a:t>БЮДЖЕТ ДЛЯ ГРАЖДАН</a:t>
            </a:r>
          </a:p>
          <a:p>
            <a:pPr algn="ctr"/>
            <a:r>
              <a:rPr lang="ru-RU" sz="3200" dirty="0" smtClean="0">
                <a:solidFill>
                  <a:srgbClr val="92D050"/>
                </a:solidFill>
              </a:rPr>
              <a:t>ПРОЕКТ БЮДЖЕТА </a:t>
            </a:r>
          </a:p>
          <a:p>
            <a:pPr algn="ctr"/>
            <a:r>
              <a:rPr lang="ru-RU" sz="3200" dirty="0" smtClean="0">
                <a:solidFill>
                  <a:srgbClr val="92D050"/>
                </a:solidFill>
              </a:rPr>
              <a:t>МУНИЦИПАЛЬНОГО ОБРАЗОВАНИЯ </a:t>
            </a:r>
            <a:r>
              <a:rPr lang="ru-RU" sz="3200" b="1" dirty="0" smtClean="0">
                <a:solidFill>
                  <a:srgbClr val="92D050"/>
                </a:solidFill>
              </a:rPr>
              <a:t>РАЗДОЛЬНЕНСКОЕ СЕЛЬСКОЕ ПОСЕЛЕНИЕ </a:t>
            </a:r>
            <a:r>
              <a:rPr lang="ru-RU" sz="3200" dirty="0" smtClean="0">
                <a:solidFill>
                  <a:srgbClr val="92D050"/>
                </a:solidFill>
              </a:rPr>
              <a:t>РАЗДОЛЬНЕНСКОГО РАЙОНА </a:t>
            </a:r>
          </a:p>
          <a:p>
            <a:pPr algn="ctr"/>
            <a:r>
              <a:rPr lang="ru-RU" sz="3200" dirty="0" smtClean="0">
                <a:solidFill>
                  <a:srgbClr val="92D050"/>
                </a:solidFill>
              </a:rPr>
              <a:t>РЕСПУБЛИКИ КРЫМ </a:t>
            </a:r>
          </a:p>
          <a:p>
            <a:pPr algn="ctr"/>
            <a:r>
              <a:rPr lang="ru-RU" sz="3200" dirty="0" smtClean="0">
                <a:solidFill>
                  <a:srgbClr val="92D050"/>
                </a:solidFill>
              </a:rPr>
              <a:t>НА  2017 </a:t>
            </a:r>
            <a:r>
              <a:rPr lang="ru-RU" sz="3200" dirty="0" smtClean="0">
                <a:solidFill>
                  <a:srgbClr val="92D050"/>
                </a:solidFill>
              </a:rPr>
              <a:t>ГОД (ПРЕЗЕНТАЦИЯ)</a:t>
            </a:r>
            <a:endParaRPr lang="ru-RU" sz="3200" dirty="0">
              <a:solidFill>
                <a:srgbClr val="92D050"/>
              </a:solidFill>
            </a:endParaRPr>
          </a:p>
        </p:txBody>
      </p:sp>
      <p:pic>
        <p:nvPicPr>
          <p:cNvPr id="1027" name="Picture 3" descr="D:\Мои документы\Emblem_of_Crimea.svg_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28694" cy="107157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0"/>
            <a:ext cx="107153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628775"/>
            <a:ext cx="4122737" cy="3887788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4643438" y="98425"/>
            <a:ext cx="4105275" cy="64262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20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областной, краевой, республиканские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-182880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>
                <a:cs typeface="Arial" pitchFamily="34" charset="0"/>
              </a:rPr>
              <a:t>Бюджетный</a:t>
            </a:r>
          </a:p>
          <a:p>
            <a:pPr algn="ctr"/>
            <a:r>
              <a:rPr lang="ru-RU" altLang="ru-RU" sz="2400" b="1">
                <a:cs typeface="Arial" pitchFamily="34" charset="0"/>
              </a:rPr>
              <a:t>процесс</a:t>
            </a:r>
          </a:p>
        </p:txBody>
      </p:sp>
      <p:sp>
        <p:nvSpPr>
          <p:cNvPr id="18434" name="Oval 29"/>
          <p:cNvSpPr>
            <a:spLocks noChangeArrowheads="1"/>
          </p:cNvSpPr>
          <p:nvPr/>
        </p:nvSpPr>
        <p:spPr bwMode="auto">
          <a:xfrm>
            <a:off x="574675" y="1681163"/>
            <a:ext cx="2736850" cy="1584325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Утверждение </a:t>
            </a:r>
          </a:p>
          <a:p>
            <a:pPr algn="ctr"/>
            <a:r>
              <a:rPr lang="ru-RU" altLang="ru-RU">
                <a:cs typeface="Arial" pitchFamily="34" charset="0"/>
              </a:rPr>
              <a:t>отчёта об исполнении</a:t>
            </a:r>
          </a:p>
          <a:p>
            <a:pPr algn="ctr"/>
            <a:r>
              <a:rPr lang="ru-RU" altLang="ru-RU">
                <a:cs typeface="Arial" pitchFamily="34" charset="0"/>
              </a:rPr>
              <a:t> бюджета </a:t>
            </a:r>
          </a:p>
          <a:p>
            <a:pPr algn="ctr"/>
            <a:r>
              <a:rPr lang="ru-RU" altLang="ru-RU">
                <a:cs typeface="Arial" pitchFamily="34" charset="0"/>
              </a:rPr>
              <a:t>предыдущего года</a:t>
            </a:r>
          </a:p>
        </p:txBody>
      </p:sp>
      <p:sp>
        <p:nvSpPr>
          <p:cNvPr id="18435" name="Oval 30"/>
          <p:cNvSpPr>
            <a:spLocks noChangeArrowheads="1"/>
          </p:cNvSpPr>
          <p:nvPr/>
        </p:nvSpPr>
        <p:spPr bwMode="auto">
          <a:xfrm>
            <a:off x="757238" y="4102100"/>
            <a:ext cx="2665412" cy="1511300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Формирование</a:t>
            </a:r>
          </a:p>
          <a:p>
            <a:pPr algn="ctr"/>
            <a:r>
              <a:rPr lang="ru-RU" altLang="ru-RU">
                <a:cs typeface="Arial" pitchFamily="34" charset="0"/>
              </a:rPr>
              <a:t>отчёта об исполнении</a:t>
            </a:r>
          </a:p>
          <a:p>
            <a:pPr algn="ctr"/>
            <a:r>
              <a:rPr lang="ru-RU" altLang="ru-RU">
                <a:cs typeface="Arial" pitchFamily="34" charset="0"/>
              </a:rPr>
              <a:t>бюджета </a:t>
            </a:r>
          </a:p>
          <a:p>
            <a:pPr algn="ctr"/>
            <a:r>
              <a:rPr lang="ru-RU" altLang="ru-RU">
                <a:cs typeface="Arial" pitchFamily="34" charset="0"/>
              </a:rPr>
              <a:t>предыдущего года</a:t>
            </a:r>
          </a:p>
        </p:txBody>
      </p:sp>
      <p:sp>
        <p:nvSpPr>
          <p:cNvPr id="18436" name="Oval 31"/>
          <p:cNvSpPr>
            <a:spLocks noChangeArrowheads="1"/>
          </p:cNvSpPr>
          <p:nvPr/>
        </p:nvSpPr>
        <p:spPr bwMode="auto">
          <a:xfrm>
            <a:off x="3586163" y="5222875"/>
            <a:ext cx="2952750" cy="1295400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Исполнение </a:t>
            </a:r>
          </a:p>
          <a:p>
            <a:pPr algn="ctr"/>
            <a:r>
              <a:rPr lang="ru-RU" altLang="ru-RU">
                <a:cs typeface="Arial" pitchFamily="34" charset="0"/>
              </a:rPr>
              <a:t>бюджета </a:t>
            </a:r>
          </a:p>
          <a:p>
            <a:pPr algn="ctr"/>
            <a:r>
              <a:rPr lang="ru-RU" altLang="ru-RU">
                <a:cs typeface="Arial" pitchFamily="34" charset="0"/>
              </a:rPr>
              <a:t>в текущем году</a:t>
            </a:r>
          </a:p>
        </p:txBody>
      </p:sp>
      <p:sp>
        <p:nvSpPr>
          <p:cNvPr id="18437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Утверждение </a:t>
            </a:r>
          </a:p>
          <a:p>
            <a:pPr algn="ctr"/>
            <a:r>
              <a:rPr lang="ru-RU" altLang="ru-RU">
                <a:cs typeface="Arial" pitchFamily="34" charset="0"/>
              </a:rPr>
              <a:t>бюджета</a:t>
            </a:r>
          </a:p>
          <a:p>
            <a:pPr algn="ctr"/>
            <a:r>
              <a:rPr lang="ru-RU" altLang="ru-RU">
                <a:cs typeface="Arial" pitchFamily="34" charset="0"/>
              </a:rPr>
              <a:t>очередного года</a:t>
            </a:r>
          </a:p>
        </p:txBody>
      </p:sp>
      <p:sp>
        <p:nvSpPr>
          <p:cNvPr id="18438" name="Oval 33"/>
          <p:cNvSpPr>
            <a:spLocks noChangeArrowheads="1"/>
          </p:cNvSpPr>
          <p:nvPr/>
        </p:nvSpPr>
        <p:spPr bwMode="auto">
          <a:xfrm>
            <a:off x="6286500" y="1897063"/>
            <a:ext cx="2447925" cy="1439862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Рассмотрение</a:t>
            </a:r>
          </a:p>
          <a:p>
            <a:pPr algn="ctr"/>
            <a:r>
              <a:rPr lang="ru-RU" altLang="ru-RU">
                <a:cs typeface="Arial" pitchFamily="34" charset="0"/>
              </a:rPr>
              <a:t>проекта бюджета</a:t>
            </a:r>
          </a:p>
          <a:p>
            <a:pPr algn="ctr"/>
            <a:r>
              <a:rPr lang="ru-RU" altLang="ru-RU">
                <a:cs typeface="Arial" pitchFamily="34" charset="0"/>
              </a:rPr>
              <a:t>очередного года</a:t>
            </a:r>
          </a:p>
        </p:txBody>
      </p:sp>
      <p:sp>
        <p:nvSpPr>
          <p:cNvPr id="18439" name="Oval 34"/>
          <p:cNvSpPr>
            <a:spLocks noChangeArrowheads="1"/>
          </p:cNvSpPr>
          <p:nvPr/>
        </p:nvSpPr>
        <p:spPr bwMode="auto">
          <a:xfrm>
            <a:off x="3448050" y="703263"/>
            <a:ext cx="2736850" cy="1295400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cs typeface="Arial" pitchFamily="34" charset="0"/>
              </a:rPr>
              <a:t>Составление </a:t>
            </a:r>
          </a:p>
          <a:p>
            <a:pPr algn="ctr"/>
            <a:r>
              <a:rPr lang="ru-RU" altLang="ru-RU">
                <a:cs typeface="Arial" pitchFamily="34" charset="0"/>
              </a:rPr>
              <a:t>проекта бюджета</a:t>
            </a:r>
          </a:p>
          <a:p>
            <a:pPr algn="ctr"/>
            <a:r>
              <a:rPr lang="ru-RU" altLang="ru-RU">
                <a:cs typeface="Arial" pitchFamily="34" charset="0"/>
              </a:rPr>
              <a:t> очередного года</a:t>
            </a:r>
          </a:p>
        </p:txBody>
      </p:sp>
      <p:sp>
        <p:nvSpPr>
          <p:cNvPr id="18440" name="Line 35"/>
          <p:cNvSpPr>
            <a:spLocks noChangeShapeType="1"/>
          </p:cNvSpPr>
          <p:nvPr/>
        </p:nvSpPr>
        <p:spPr bwMode="auto">
          <a:xfrm>
            <a:off x="3130550" y="2968625"/>
            <a:ext cx="649288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Line 36"/>
          <p:cNvSpPr>
            <a:spLocks noChangeShapeType="1"/>
          </p:cNvSpPr>
          <p:nvPr/>
        </p:nvSpPr>
        <p:spPr bwMode="auto">
          <a:xfrm flipH="1">
            <a:off x="4787900" y="1998663"/>
            <a:ext cx="0" cy="1069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Line 37"/>
          <p:cNvSpPr>
            <a:spLocks noChangeShapeType="1"/>
          </p:cNvSpPr>
          <p:nvPr/>
        </p:nvSpPr>
        <p:spPr bwMode="auto">
          <a:xfrm flipV="1">
            <a:off x="5989638" y="3022600"/>
            <a:ext cx="454025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Line 38"/>
          <p:cNvSpPr>
            <a:spLocks noChangeShapeType="1"/>
          </p:cNvSpPr>
          <p:nvPr/>
        </p:nvSpPr>
        <p:spPr bwMode="auto">
          <a:xfrm flipH="1">
            <a:off x="3311525" y="4076700"/>
            <a:ext cx="39687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Line 39"/>
          <p:cNvSpPr>
            <a:spLocks noChangeShapeType="1"/>
          </p:cNvSpPr>
          <p:nvPr/>
        </p:nvSpPr>
        <p:spPr bwMode="auto">
          <a:xfrm>
            <a:off x="4859338" y="4581525"/>
            <a:ext cx="0" cy="64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6" name="AutoShape 49"/>
          <p:cNvSpPr>
            <a:spLocks noChangeArrowheads="1"/>
          </p:cNvSpPr>
          <p:nvPr/>
        </p:nvSpPr>
        <p:spPr bwMode="auto">
          <a:xfrm>
            <a:off x="8588375" y="3106738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47" name="AutoShape 52"/>
          <p:cNvSpPr>
            <a:spLocks noChangeArrowheads="1"/>
          </p:cNvSpPr>
          <p:nvPr/>
        </p:nvSpPr>
        <p:spPr bwMode="auto">
          <a:xfrm rot="-600000">
            <a:off x="2667000" y="1393825"/>
            <a:ext cx="719138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48" name="AutoShape 53"/>
          <p:cNvSpPr>
            <a:spLocks noChangeArrowheads="1"/>
          </p:cNvSpPr>
          <p:nvPr/>
        </p:nvSpPr>
        <p:spPr bwMode="auto">
          <a:xfrm rot="1200000">
            <a:off x="6338888" y="141128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49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50" name="AutoShape 56"/>
          <p:cNvSpPr>
            <a:spLocks noChangeArrowheads="1"/>
          </p:cNvSpPr>
          <p:nvPr/>
        </p:nvSpPr>
        <p:spPr bwMode="auto">
          <a:xfrm rot="-96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  <p:sp>
        <p:nvSpPr>
          <p:cNvPr id="18451" name="AutoShape 58"/>
          <p:cNvSpPr>
            <a:spLocks noChangeArrowheads="1"/>
          </p:cNvSpPr>
          <p:nvPr/>
        </p:nvSpPr>
        <p:spPr bwMode="auto">
          <a:xfrm rot="-5400000">
            <a:off x="229394" y="3477419"/>
            <a:ext cx="1152525" cy="360363"/>
          </a:xfrm>
          <a:prstGeom prst="curvedDownArrow">
            <a:avLst>
              <a:gd name="adj1" fmla="val 63965"/>
              <a:gd name="adj2" fmla="val 12792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428605"/>
            <a:ext cx="69294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ПРОЕКТ</a:t>
            </a:r>
            <a:r>
              <a:rPr lang="ru-RU" dirty="0" smtClean="0"/>
              <a:t>  ДОХОДНОЙ  ЧАСТИ  БЮДЖЕТА  НА  2017  ГОД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397000"/>
          <a:ext cx="878687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5786" y="5572140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ПОСТУПЛЕНИЯ НА 2017 ГОД – 14068108,24 рублей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0" y="214290"/>
          <a:ext cx="9144000" cy="650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142844" y="214290"/>
          <a:ext cx="8715436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-9929906"/>
            <a:ext cx="9358346" cy="1634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К доходам бюджетов относятся</a:t>
            </a:r>
          </a:p>
          <a:p>
            <a:pPr algn="ctr"/>
            <a:r>
              <a:rPr lang="ru-RU" dirty="0" smtClean="0"/>
              <a:t> </a:t>
            </a:r>
            <a:r>
              <a:rPr lang="ru-RU" b="1" dirty="0" smtClean="0"/>
              <a:t>налоговые доходы,  неналоговые доходы и безвозмездные поступления.</a:t>
            </a:r>
          </a:p>
          <a:p>
            <a:r>
              <a:rPr lang="ru-RU" sz="1200" dirty="0" smtClean="0"/>
              <a:t>К </a:t>
            </a:r>
            <a:r>
              <a:rPr lang="ru-RU" sz="1200" b="1" dirty="0" smtClean="0"/>
              <a:t>налоговым доходам </a:t>
            </a:r>
            <a:r>
              <a:rPr lang="ru-RU" sz="1200" dirty="0" smtClean="0"/>
              <a:t>бюджетов относятся доходы от предусмотренных законодательством Российской Федерации о налогах и сборах </a:t>
            </a:r>
            <a:r>
              <a:rPr lang="ru-RU" sz="1200" dirty="0" smtClean="0">
                <a:hlinkClick r:id="rId4"/>
              </a:rPr>
              <a:t>федеральных налогов и сборов</a:t>
            </a:r>
            <a:r>
              <a:rPr lang="ru-RU" sz="1200" dirty="0" smtClean="0"/>
              <a:t>, в том числе от налогов, предусмотренных специальными налоговыми </a:t>
            </a:r>
            <a:r>
              <a:rPr lang="ru-RU" sz="1200" dirty="0" smtClean="0">
                <a:hlinkClick r:id="rId5"/>
              </a:rPr>
              <a:t>режимами</a:t>
            </a:r>
            <a:r>
              <a:rPr lang="ru-RU" sz="1200" dirty="0" smtClean="0"/>
              <a:t>, региональных налогов, местных налогов и сборов, а также пеней и штрафов по ним.</a:t>
            </a:r>
          </a:p>
          <a:p>
            <a:r>
              <a:rPr lang="ru-RU" sz="1200" dirty="0" smtClean="0"/>
              <a:t>К </a:t>
            </a:r>
            <a:r>
              <a:rPr lang="ru-RU" sz="1200" b="1" dirty="0" smtClean="0"/>
              <a:t>неналоговым доходам </a:t>
            </a:r>
            <a:r>
              <a:rPr lang="ru-RU" sz="1200" dirty="0" smtClean="0"/>
              <a:t>бюджетов относятся:</a:t>
            </a:r>
          </a:p>
          <a:p>
            <a:r>
              <a:rPr lang="ru-RU" sz="1200" dirty="0" smtClean="0"/>
              <a:t>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dirty="0" smtClean="0">
                <a:hlinkClick r:id="rId6"/>
              </a:rPr>
              <a:t>законом</a:t>
            </a:r>
            <a:r>
              <a:rPr lang="ru-RU" sz="1200" dirty="0" smtClean="0"/>
              <a:t> от 24 июля 2008 года N 161-ФЗ "О содействии развитию жилищного строительства";</a:t>
            </a:r>
          </a:p>
          <a:p>
            <a:r>
              <a:rPr lang="ru-RU" sz="1200" dirty="0" smtClean="0"/>
              <a:t>(в доходы от продажи имущества (кроме акций и иных форм участия в капитале, государственных запасов драгоценных металлов и драгоценных камней), находящегося в государственной или муниципальной собственности, 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казенных, земельных участков и иных объектов недвижимого имущества, находящихся в федеральной собственности, используемых единым институтом развития в жилищной сфере в соответствии с Федеральным </a:t>
            </a:r>
            <a:r>
              <a:rPr lang="ru-RU" sz="1200" dirty="0" smtClean="0">
                <a:hlinkClick r:id="rId6"/>
              </a:rPr>
              <a:t>законом</a:t>
            </a:r>
            <a:r>
              <a:rPr lang="ru-RU" sz="1200" dirty="0" smtClean="0"/>
              <a:t> от 24 июля 2008 года N 161-ФЗ "О содействии развитию жилищного строительства";</a:t>
            </a:r>
          </a:p>
          <a:p>
            <a:r>
              <a:rPr lang="ru-RU" sz="1200" dirty="0" smtClean="0"/>
              <a:t>доходы от платных услуг, оказываемых казенными учреждениями;</a:t>
            </a:r>
          </a:p>
          <a:p>
            <a:r>
              <a:rPr lang="ru-RU" sz="1200" dirty="0" smtClean="0"/>
              <a:t>средства, полученные в результате применения мер гражданско-правовой, административной и уголовной ответственности, в том числе штрафы, конфискации, компенсации, а также средства, полученные в возмещение вреда, причиненного Российской Федерации, с</a:t>
            </a:r>
          </a:p>
          <a:p>
            <a:r>
              <a:rPr lang="ru-RU" sz="1200" dirty="0" err="1" smtClean="0"/>
              <a:t>убъектам</a:t>
            </a:r>
            <a:r>
              <a:rPr lang="ru-RU" sz="1200" dirty="0" smtClean="0"/>
              <a:t> Российской Федерации, муниципальным образованиям, и иные суммы принудительного изъятия;</a:t>
            </a:r>
          </a:p>
          <a:p>
            <a:r>
              <a:rPr lang="ru-RU" sz="1200" dirty="0" smtClean="0"/>
              <a:t>средства самообложения граждан;</a:t>
            </a:r>
          </a:p>
          <a:p>
            <a:r>
              <a:rPr lang="ru-RU" sz="1200" dirty="0" smtClean="0"/>
              <a:t>иные неналоговые доходы.</a:t>
            </a:r>
          </a:p>
          <a:p>
            <a:r>
              <a:rPr lang="ru-RU" sz="1200" dirty="0" smtClean="0"/>
              <a:t>К </a:t>
            </a:r>
            <a:r>
              <a:rPr lang="ru-RU" sz="1200" b="1" dirty="0" smtClean="0"/>
              <a:t>безвозмездным поступлениям </a:t>
            </a:r>
            <a:r>
              <a:rPr lang="ru-RU" sz="1200" dirty="0" smtClean="0"/>
              <a:t>относятся:</a:t>
            </a:r>
          </a:p>
          <a:p>
            <a:r>
              <a:rPr lang="ru-RU" sz="1200" dirty="0" smtClean="0"/>
              <a:t>дотации из других бюджетов бюджетной системы Российской Федерации;</a:t>
            </a:r>
          </a:p>
          <a:p>
            <a:r>
              <a:rPr lang="ru-RU" sz="1200" dirty="0" smtClean="0"/>
              <a:t>субсидии из других бюджетов бюджетной системы Российской Федерации (межбюджетные субсидии);</a:t>
            </a:r>
          </a:p>
          <a:p>
            <a:r>
              <a:rPr lang="ru-RU" sz="1200" dirty="0" smtClean="0"/>
              <a:t>субвенции из федерального бюджета и (или) из бюджетов субъектов Российской Федерации;</a:t>
            </a:r>
          </a:p>
          <a:p>
            <a:r>
              <a:rPr lang="ru-RU" sz="1200" dirty="0" smtClean="0"/>
              <a:t>иные межбюджетные трансферты из других бюджетов бюджетной системы Российской Федерации;</a:t>
            </a:r>
          </a:p>
          <a:p>
            <a:r>
              <a:rPr lang="ru-RU" sz="1200" dirty="0" smtClean="0"/>
              <a:t>безвозмездные поступления от физических и юридических лиц, международных организаций и правительств иностранных государств, в том числе добровольные пожертвования.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иаграмма 2"/>
          <p:cNvGraphicFramePr/>
          <p:nvPr/>
        </p:nvGraphicFramePr>
        <p:xfrm>
          <a:off x="214282" y="642918"/>
          <a:ext cx="8786874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7158" y="1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Проект  расходной части бюджета в разрезе программных и </a:t>
            </a:r>
            <a:r>
              <a:rPr lang="ru-RU" dirty="0" err="1" smtClean="0"/>
              <a:t>непрограммных</a:t>
            </a:r>
            <a:r>
              <a:rPr lang="ru-RU" dirty="0" smtClean="0"/>
              <a:t> направлений расходов на 2017 год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214291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Ведомственная структура расходов на 2017 год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714356"/>
          <a:ext cx="857256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5770358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РАСХОДЫ ПО ВЕДОМСТВЕННОЙ СТРУКТУРЕ  НА 2017 ГОД: 14068108,24 рублей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519</Words>
  <PresentationFormat>Экран (4:3)</PresentationFormat>
  <Paragraphs>155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74</cp:revision>
  <dcterms:created xsi:type="dcterms:W3CDTF">2018-07-19T07:34:37Z</dcterms:created>
  <dcterms:modified xsi:type="dcterms:W3CDTF">2018-07-20T11:25:11Z</dcterms:modified>
</cp:coreProperties>
</file>